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12" r:id="rId1"/>
  </p:sldMasterIdLst>
  <p:notesMasterIdLst>
    <p:notesMasterId r:id="rId11"/>
  </p:notesMasterIdLst>
  <p:sldIdLst>
    <p:sldId id="256" r:id="rId2"/>
    <p:sldId id="373" r:id="rId3"/>
    <p:sldId id="374" r:id="rId4"/>
    <p:sldId id="368" r:id="rId5"/>
    <p:sldId id="369" r:id="rId6"/>
    <p:sldId id="375" r:id="rId7"/>
    <p:sldId id="370" r:id="rId8"/>
    <p:sldId id="376" r:id="rId9"/>
    <p:sldId id="341"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55" d="100"/>
          <a:sy n="55" d="100"/>
        </p:scale>
        <p:origin x="-180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5/28/2020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pPr>
              <a:defRPr/>
            </a:pPr>
            <a:fld id="{4A4CAE77-B8B1-49B7-9986-23DC29B73BCB}" type="datetime1">
              <a:rPr lang="en-US" smtClean="0"/>
              <a:pPr>
                <a:defRPr/>
              </a:pPr>
              <a:t>5/28/2020</a:t>
            </a:fld>
            <a:endParaRPr lang="en-US"/>
          </a:p>
        </p:txBody>
      </p:sp>
      <p:sp>
        <p:nvSpPr>
          <p:cNvPr id="8" name="Footer Placeholder 7"/>
          <p:cNvSpPr>
            <a:spLocks noGrp="1"/>
          </p:cNvSpPr>
          <p:nvPr>
            <p:ph type="ftr" sz="quarter" idx="11"/>
          </p:nvPr>
        </p:nvSpPr>
        <p:spPr/>
        <p:txBody>
          <a:bodyPr/>
          <a:lstStyle>
            <a:extLst/>
          </a:lstStyle>
          <a:p>
            <a:pPr>
              <a:defRPr/>
            </a:pPr>
            <a:r>
              <a:rPr lang="en-US" smtClean="0"/>
              <a:t>Author:RK</a:t>
            </a:r>
            <a:endParaRPr lang="en-US"/>
          </a:p>
        </p:txBody>
      </p:sp>
      <p:sp>
        <p:nvSpPr>
          <p:cNvPr id="11" name="Slide Number Placeholder 10"/>
          <p:cNvSpPr>
            <a:spLocks noGrp="1"/>
          </p:cNvSpPr>
          <p:nvPr>
            <p:ph type="sldNum" sz="quarter" idx="12"/>
          </p:nvPr>
        </p:nvSpPr>
        <p:spPr/>
        <p:txBody>
          <a:bodyPr/>
          <a:lstStyle>
            <a:extLst/>
          </a:lstStyle>
          <a:p>
            <a:pPr>
              <a:defRPr/>
            </a:pPr>
            <a:fld id="{29E3B3A6-35C4-4A4A-A93B-FEA2E3D8346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60A15E1-6517-4DF2-87C5-84BAA2B375B7}" type="datetime1">
              <a:rPr lang="en-US" smtClean="0"/>
              <a:pPr>
                <a:defRPr/>
              </a:pPr>
              <a:t>5/28/2020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1C1599A8-CEA0-4EA6-AEBF-68186F8EDCBB}" type="datetime1">
              <a:rPr lang="en-US" smtClean="0"/>
              <a:pPr>
                <a:defRPr/>
              </a:pPr>
              <a:t>5/28/2020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3A26468A-707D-43B7-A2A2-6F6E66C6416E}" type="datetime1">
              <a:rPr lang="en-US" smtClean="0"/>
              <a:pPr>
                <a:defRPr/>
              </a:pPr>
              <a:t>5/28/2020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86442F78-5EBF-4453-A097-83F2C8DFCA84}" type="datetime1">
              <a:rPr lang="en-US" smtClean="0"/>
              <a:pPr>
                <a:defRPr/>
              </a:pPr>
              <a:t>5/28/2020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30ECD9A4-5F66-4780-BB8E-330017FFA7D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E7E1BEA8-81AC-4EAA-9B8B-C356D39A598C}" type="datetime1">
              <a:rPr lang="en-US" smtClean="0"/>
              <a:pPr>
                <a:defRPr/>
              </a:pPr>
              <a:t>5/28/2020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extLst/>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0F274DF4-1E11-4BE5-94EE-68DC7FD66A04}" type="datetime1">
              <a:rPr lang="en-US" smtClean="0"/>
              <a:pPr>
                <a:defRPr/>
              </a:pPr>
              <a:t>5/28/2020</a:t>
            </a:fld>
            <a:endParaRPr lang="en-US"/>
          </a:p>
        </p:txBody>
      </p:sp>
      <p:sp>
        <p:nvSpPr>
          <p:cNvPr id="8" name="Footer Placeholder 7"/>
          <p:cNvSpPr>
            <a:spLocks noGrp="1"/>
          </p:cNvSpPr>
          <p:nvPr>
            <p:ph type="ftr" sz="quarter" idx="11"/>
          </p:nvPr>
        </p:nvSpPr>
        <p:spPr/>
        <p:txBody>
          <a:bodyPr/>
          <a:lstStyle>
            <a:extLst/>
          </a:lstStyle>
          <a:p>
            <a:pPr>
              <a:defRPr/>
            </a:pPr>
            <a:r>
              <a:rPr lang="en-US" smtClean="0"/>
              <a:t>Author:RK</a:t>
            </a:r>
            <a:endParaRPr lang="en-US"/>
          </a:p>
        </p:txBody>
      </p:sp>
      <p:sp>
        <p:nvSpPr>
          <p:cNvPr id="9" name="Slide Number Placeholder 8"/>
          <p:cNvSpPr>
            <a:spLocks noGrp="1"/>
          </p:cNvSpPr>
          <p:nvPr>
            <p:ph type="sldNum" sz="quarter" idx="12"/>
          </p:nvPr>
        </p:nvSpPr>
        <p:spPr/>
        <p:txBody>
          <a:bodyPr/>
          <a:lstStyle>
            <a:extLst/>
          </a:lstStyle>
          <a:p>
            <a:pPr>
              <a:defRPr/>
            </a:pPr>
            <a:fld id="{7E74873D-DF26-421D-BB7D-2443FD85D71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fld id="{95305D4A-26BC-4003-A6BB-1FE483E62D74}" type="datetime1">
              <a:rPr lang="en-US" smtClean="0"/>
              <a:pPr>
                <a:defRPr/>
              </a:pPr>
              <a:t>5/28/2020</a:t>
            </a:fld>
            <a:endParaRPr lang="en-US"/>
          </a:p>
        </p:txBody>
      </p:sp>
      <p:sp>
        <p:nvSpPr>
          <p:cNvPr id="4" name="Footer Placeholder 3"/>
          <p:cNvSpPr>
            <a:spLocks noGrp="1"/>
          </p:cNvSpPr>
          <p:nvPr>
            <p:ph type="ftr" sz="quarter" idx="11"/>
          </p:nvPr>
        </p:nvSpPr>
        <p:spPr/>
        <p:txBody>
          <a:bodyPr/>
          <a:lstStyle>
            <a:extLst/>
          </a:lstStyle>
          <a:p>
            <a:pPr>
              <a:defRPr/>
            </a:pPr>
            <a:r>
              <a:rPr lang="en-US" smtClean="0"/>
              <a:t>Author:RK</a:t>
            </a:r>
            <a:endParaRPr lang="en-US"/>
          </a:p>
        </p:txBody>
      </p:sp>
      <p:sp>
        <p:nvSpPr>
          <p:cNvPr id="5" name="Slide Number Placeholder 4"/>
          <p:cNvSpPr>
            <a:spLocks noGrp="1"/>
          </p:cNvSpPr>
          <p:nvPr>
            <p:ph type="sldNum" sz="quarter" idx="12"/>
          </p:nvPr>
        </p:nvSpPr>
        <p:spPr/>
        <p:txBody>
          <a:bodyPr/>
          <a:lstStyle>
            <a:extLst/>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pPr>
              <a:defRPr/>
            </a:pPr>
            <a:fld id="{217256AB-E1A6-415D-9F21-A517C3C15B98}" type="datetime1">
              <a:rPr lang="en-US" smtClean="0"/>
              <a:pPr>
                <a:defRPr/>
              </a:pPr>
              <a:t>5/28/2020</a:t>
            </a:fld>
            <a:endParaRPr lang="en-US"/>
          </a:p>
        </p:txBody>
      </p:sp>
      <p:sp>
        <p:nvSpPr>
          <p:cNvPr id="3" name="Footer Placeholder 2"/>
          <p:cNvSpPr>
            <a:spLocks noGrp="1"/>
          </p:cNvSpPr>
          <p:nvPr>
            <p:ph type="ftr" sz="quarter" idx="11"/>
          </p:nvPr>
        </p:nvSpPr>
        <p:spPr/>
        <p:txBody>
          <a:bodyPr/>
          <a:lstStyle>
            <a:extLst/>
          </a:lstStyle>
          <a:p>
            <a:pPr>
              <a:defRPr/>
            </a:pPr>
            <a:r>
              <a:rPr lang="en-US" smtClean="0"/>
              <a:t>Author:RK</a:t>
            </a:r>
            <a:endParaRPr lang="en-US"/>
          </a:p>
        </p:txBody>
      </p:sp>
      <p:sp>
        <p:nvSpPr>
          <p:cNvPr id="4" name="Slide Number Placeholder 3"/>
          <p:cNvSpPr>
            <a:spLocks noGrp="1"/>
          </p:cNvSpPr>
          <p:nvPr>
            <p:ph type="sldNum" sz="quarter" idx="12"/>
          </p:nvPr>
        </p:nvSpPr>
        <p:spPr/>
        <p:txBody>
          <a:bodyPr/>
          <a:lstStyle>
            <a:extLst/>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A526942A-22AA-43F1-BB1B-25EDD8605733}" type="datetime1">
              <a:rPr lang="en-US" smtClean="0"/>
              <a:pPr>
                <a:defRPr/>
              </a:pPr>
              <a:t>5/28/2020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extLst/>
          </a:lstStyle>
          <a:p>
            <a:pPr>
              <a:defRPr/>
            </a:pPr>
            <a:fld id="{5C23F445-A553-4D3F-BF04-A18E2120CA0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44528B13-61B8-4B34-AE66-FAA20D62E9E3}" type="datetime1">
              <a:rPr lang="en-US" smtClean="0"/>
              <a:pPr>
                <a:defRPr/>
              </a:pPr>
              <a:t>5/28/2020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extLst/>
          </a:lstStyle>
          <a:p>
            <a:pPr>
              <a:defRPr/>
            </a:pPr>
            <a:fld id="{5F7CE51B-D314-4748-A7FB-C6BBF3CC08C9}" type="slidenum">
              <a:rPr lang="en-US" smtClean="0"/>
              <a:pPr>
                <a:defRPr/>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fld id="{DA77A13B-D29E-4A31-9A3D-BDF778EEE264}" type="datetime1">
              <a:rPr lang="en-US" smtClean="0"/>
              <a:pPr>
                <a:defRPr/>
              </a:pPr>
              <a:t>5/28/2020</a:t>
            </a:fld>
            <a:endParaRPr lang="en-US" dirty="0"/>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pPr>
              <a:defRPr/>
            </a:pPr>
            <a:r>
              <a:rPr lang="en-US" smtClean="0"/>
              <a:t>Author:RK</a:t>
            </a:r>
            <a:endParaRPr lang="en-US" dirty="0"/>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213" r:id="rId1"/>
    <p:sldLayoutId id="2147484214" r:id="rId2"/>
    <p:sldLayoutId id="2147484215" r:id="rId3"/>
    <p:sldLayoutId id="2147484216" r:id="rId4"/>
    <p:sldLayoutId id="2147484217" r:id="rId5"/>
    <p:sldLayoutId id="2147484218" r:id="rId6"/>
    <p:sldLayoutId id="2147484219" r:id="rId7"/>
    <p:sldLayoutId id="2147484220" r:id="rId8"/>
    <p:sldLayoutId id="2147484221" r:id="rId9"/>
    <p:sldLayoutId id="2147484222" r:id="rId10"/>
    <p:sldLayoutId id="2147484223" r:id="rId11"/>
  </p:sldLayoutIdLst>
  <p:hf hdr="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762000"/>
            <a:ext cx="8229600" cy="2667000"/>
          </a:xfrm>
        </p:spPr>
        <p:txBody>
          <a:bodyPr>
            <a:normAutofit fontScale="90000"/>
          </a:bodyPr>
          <a:lstStyle/>
          <a:p>
            <a:pPr indent="457200" algn="ctr"/>
            <a:r>
              <a:rPr sz="4500" b="1" u="sng" smtClean="0">
                <a:solidFill>
                  <a:srgbClr val="FF0000"/>
                </a:solidFill>
              </a:rPr>
              <a:t>WELCOME</a:t>
            </a:r>
            <a:r>
              <a:rPr sz="3200">
                <a:solidFill>
                  <a:srgbClr val="FF0000"/>
                </a:solidFill>
              </a:rPr>
              <a:t/>
            </a:r>
            <a:br>
              <a:rPr sz="3200">
                <a:solidFill>
                  <a:srgbClr val="FF0000"/>
                </a:solidFill>
              </a:rPr>
            </a:br>
            <a:r>
              <a:rPr sz="3200">
                <a:solidFill>
                  <a:srgbClr val="FF0000"/>
                </a:solidFill>
              </a:rPr>
              <a:t/>
            </a:r>
            <a:br>
              <a:rPr sz="3200">
                <a:solidFill>
                  <a:srgbClr val="FF0000"/>
                </a:solidFill>
              </a:rPr>
            </a:br>
            <a:r>
              <a:rPr sz="3000" b="1" smtClean="0">
                <a:solidFill>
                  <a:srgbClr val="002060"/>
                </a:solidFill>
              </a:rPr>
              <a:t>Class: B.Com – Part-2 </a:t>
            </a:r>
            <a:br>
              <a:rPr sz="3000" b="1" smtClean="0">
                <a:solidFill>
                  <a:srgbClr val="002060"/>
                </a:solidFill>
              </a:rPr>
            </a:br>
            <a:r>
              <a:rPr sz="3000" b="1" smtClean="0">
                <a:solidFill>
                  <a:srgbClr val="002060"/>
                </a:solidFill>
              </a:rPr>
              <a:t>Subject: Business Regulatory Framework</a:t>
            </a:r>
            <a:r>
              <a:rPr sz="2800" smtClean="0">
                <a:solidFill>
                  <a:srgbClr val="002060"/>
                </a:solidFill>
              </a:rPr>
              <a:t/>
            </a:r>
            <a:br>
              <a:rPr sz="2800" smtClean="0">
                <a:solidFill>
                  <a:srgbClr val="002060"/>
                </a:solidFill>
              </a:rPr>
            </a:br>
            <a:r>
              <a:rPr sz="2700" b="1" smtClean="0">
                <a:solidFill>
                  <a:srgbClr val="FF0000"/>
                </a:solidFill>
              </a:rPr>
              <a:t>TOPIC:</a:t>
            </a:r>
            <a:r>
              <a:rPr lang="en-US" sz="2700" b="1" dirty="0" smtClean="0">
                <a:solidFill>
                  <a:srgbClr val="FF0000"/>
                </a:solidFill>
              </a:rPr>
              <a:t> </a:t>
            </a:r>
            <a:r>
              <a:rPr lang="en-US" sz="2700" dirty="0" smtClean="0">
                <a:solidFill>
                  <a:srgbClr val="FF0000"/>
                </a:solidFill>
              </a:rPr>
              <a:t> Competition Act, 2002 – </a:t>
            </a:r>
            <a:r>
              <a:rPr lang="en-US" sz="2700" dirty="0" smtClean="0">
                <a:solidFill>
                  <a:srgbClr val="FF0000"/>
                </a:solidFill>
              </a:rPr>
              <a:t>Competition Commission of India (CCI)Part </a:t>
            </a:r>
            <a:r>
              <a:rPr lang="en-US" sz="2700" dirty="0" smtClean="0">
                <a:solidFill>
                  <a:srgbClr val="FF0000"/>
                </a:solidFill>
              </a:rPr>
              <a:t>-C</a:t>
            </a:r>
            <a:endParaRPr sz="2700" b="1">
              <a:solidFill>
                <a:srgbClr val="FF0000"/>
              </a:solidFill>
            </a:endParaRPr>
          </a:p>
        </p:txBody>
      </p:sp>
      <p:sp>
        <p:nvSpPr>
          <p:cNvPr id="6146" name="Subtitle 2"/>
          <p:cNvSpPr>
            <a:spLocks noGrp="1"/>
          </p:cNvSpPr>
          <p:nvPr>
            <p:ph type="subTitle" idx="1"/>
          </p:nvPr>
        </p:nvSpPr>
        <p:spPr>
          <a:xfrm>
            <a:off x="914400" y="3352800"/>
            <a:ext cx="6934200" cy="3200400"/>
          </a:xfrm>
        </p:spPr>
        <p:txBody>
          <a:bodyPr>
            <a:normAutofit fontScale="92500" lnSpcReduction="10000"/>
          </a:bodyPr>
          <a:lstStyle/>
          <a:p>
            <a:pPr algn="ctr" eaLnBrk="1" hangingPunct="1"/>
            <a:endParaRPr lang="en-US" sz="4000" b="1" u="sng" dirty="0"/>
          </a:p>
          <a:p>
            <a:pPr algn="ctr" eaLnBrk="1" hangingPunct="1"/>
            <a:r>
              <a:rPr lang="en-US" sz="2600" b="1" u="sng" dirty="0">
                <a:solidFill>
                  <a:schemeClr val="tx1"/>
                </a:solidFill>
              </a:rPr>
              <a:t>Prepared By</a:t>
            </a:r>
          </a:p>
          <a:p>
            <a:pPr algn="ctr" eaLnBrk="1" hangingPunct="1">
              <a:spcBef>
                <a:spcPts val="200"/>
              </a:spcBef>
            </a:pPr>
            <a:r>
              <a:rPr lang="en-US" sz="2600" b="1" dirty="0">
                <a:solidFill>
                  <a:schemeClr val="tx1"/>
                </a:solidFill>
              </a:rPr>
              <a:t> Dr. SHAHID IQBAL </a:t>
            </a:r>
          </a:p>
          <a:p>
            <a:pPr algn="ctr" eaLnBrk="1" hangingPunct="1">
              <a:spcBef>
                <a:spcPts val="200"/>
              </a:spcBef>
            </a:pPr>
            <a:r>
              <a:rPr lang="en-US" sz="2600" b="1" dirty="0">
                <a:solidFill>
                  <a:schemeClr val="tx1"/>
                </a:solidFill>
              </a:rPr>
              <a:t>Guest Faculty,</a:t>
            </a:r>
          </a:p>
          <a:p>
            <a:pPr algn="ctr" eaLnBrk="1" hangingPunct="1">
              <a:spcBef>
                <a:spcPts val="200"/>
              </a:spcBef>
            </a:pPr>
            <a:r>
              <a:rPr lang="en-US" sz="2600" b="1" dirty="0">
                <a:solidFill>
                  <a:schemeClr val="tx1"/>
                </a:solidFill>
              </a:rPr>
              <a:t>Marwari College, </a:t>
            </a:r>
            <a:r>
              <a:rPr lang="en-US" sz="2600" b="1" dirty="0" err="1">
                <a:solidFill>
                  <a:schemeClr val="tx1"/>
                </a:solidFill>
              </a:rPr>
              <a:t>Darbhanga</a:t>
            </a:r>
            <a:r>
              <a:rPr lang="en-US" sz="2600" b="1" dirty="0">
                <a:solidFill>
                  <a:schemeClr val="tx1"/>
                </a:solidFill>
              </a:rPr>
              <a:t>,</a:t>
            </a:r>
          </a:p>
          <a:p>
            <a:pPr algn="ctr" eaLnBrk="1" hangingPunct="1">
              <a:spcBef>
                <a:spcPts val="200"/>
              </a:spcBef>
            </a:pPr>
            <a:r>
              <a:rPr lang="en-US" sz="2600" b="1" dirty="0">
                <a:solidFill>
                  <a:schemeClr val="tx1"/>
                </a:solidFill>
              </a:rPr>
              <a:t>Mobile No. and </a:t>
            </a:r>
            <a:r>
              <a:rPr lang="en-US" sz="2600" b="1" dirty="0" err="1" smtClean="0">
                <a:solidFill>
                  <a:schemeClr val="tx1"/>
                </a:solidFill>
              </a:rPr>
              <a:t>Whatsup</a:t>
            </a:r>
            <a:r>
              <a:rPr lang="en-US" sz="2600" b="1" dirty="0" smtClean="0">
                <a:solidFill>
                  <a:schemeClr val="tx1"/>
                </a:solidFill>
              </a:rPr>
              <a:t> </a:t>
            </a:r>
            <a:r>
              <a:rPr lang="en-US" sz="2600" b="1" dirty="0">
                <a:solidFill>
                  <a:schemeClr val="tx1"/>
                </a:solidFill>
              </a:rPr>
              <a:t>No. : 7004160257</a:t>
            </a:r>
          </a:p>
          <a:p>
            <a:pPr algn="ctr" eaLnBrk="1" hangingPunct="1">
              <a:spcBef>
                <a:spcPts val="200"/>
              </a:spcBef>
            </a:pPr>
            <a:r>
              <a:rPr lang="en-US" sz="2600" b="1" dirty="0">
                <a:solidFill>
                  <a:schemeClr val="tx1"/>
                </a:solidFill>
              </a:rPr>
              <a:t>Email ID: shahidlnmu@gmail.com</a:t>
            </a:r>
          </a:p>
          <a:p>
            <a:pPr algn="ctr" eaLnBrk="1" hangingPunct="1">
              <a:spcBef>
                <a:spcPts val="200"/>
              </a:spcBef>
            </a:pPr>
            <a:endParaRPr lang="en-US" sz="2500" b="1" dirty="0">
              <a:solidFill>
                <a:schemeClr val="tx1"/>
              </a:solidFill>
            </a:endParaRPr>
          </a:p>
          <a:p>
            <a:pPr algn="ctr" eaLnBrk="1" hangingPunct="1"/>
            <a:endParaRPr lang="en-US" b="1" dirty="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4" name="object 2"/>
          <p:cNvSpPr txBox="1"/>
          <p:nvPr/>
        </p:nvSpPr>
        <p:spPr>
          <a:xfrm>
            <a:off x="533400" y="381000"/>
            <a:ext cx="8229600" cy="5922134"/>
          </a:xfrm>
          <a:prstGeom prst="rect">
            <a:avLst/>
          </a:prstGeom>
        </p:spPr>
        <p:txBody>
          <a:bodyPr vert="horz" wrap="square" lIns="0" tIns="12700" rIns="0" bIns="0" rtlCol="0">
            <a:spAutoFit/>
          </a:bodyPr>
          <a:lstStyle/>
          <a:p>
            <a:pPr algn="ctr"/>
            <a:r>
              <a:rPr lang="en-US" sz="2600" b="1" dirty="0" smtClean="0">
                <a:solidFill>
                  <a:srgbClr val="FF0000"/>
                </a:solidFill>
                <a:latin typeface="Calibri" pitchFamily="34" charset="0"/>
                <a:cs typeface="Calibri" pitchFamily="34" charset="0"/>
              </a:rPr>
              <a:t>Competition </a:t>
            </a:r>
            <a:r>
              <a:rPr lang="en-US" sz="2600" b="1" dirty="0" smtClean="0">
                <a:solidFill>
                  <a:srgbClr val="FF0000"/>
                </a:solidFill>
                <a:latin typeface="Calibri" pitchFamily="34" charset="0"/>
                <a:cs typeface="Calibri" pitchFamily="34" charset="0"/>
              </a:rPr>
              <a:t>Commission of India (CCI):</a:t>
            </a:r>
          </a:p>
          <a:p>
            <a:pPr algn="just"/>
            <a:endParaRPr lang="en-US" sz="2400" dirty="0" smtClean="0">
              <a:latin typeface="Calibri" pitchFamily="34" charset="0"/>
              <a:cs typeface="Calibri" pitchFamily="34" charset="0"/>
            </a:endParaRPr>
          </a:p>
          <a:p>
            <a:pPr algn="just"/>
            <a:r>
              <a:rPr lang="en-US" sz="2400" dirty="0" smtClean="0">
                <a:latin typeface="Calibri" pitchFamily="34" charset="0"/>
                <a:cs typeface="Calibri" pitchFamily="34" charset="0"/>
              </a:rPr>
              <a:t>Administration </a:t>
            </a:r>
            <a:r>
              <a:rPr lang="en-US" sz="2400" dirty="0" smtClean="0">
                <a:latin typeface="Calibri" pitchFamily="34" charset="0"/>
                <a:cs typeface="Calibri" pitchFamily="34" charset="0"/>
              </a:rPr>
              <a:t>and enforcement of the competition law requires an administrative set up. The administrative set up should </a:t>
            </a:r>
            <a:r>
              <a:rPr lang="en-US" sz="2400" dirty="0" smtClean="0">
                <a:latin typeface="Calibri" pitchFamily="34" charset="0"/>
                <a:cs typeface="Calibri" pitchFamily="34" charset="0"/>
              </a:rPr>
              <a:t>be favorable </a:t>
            </a:r>
            <a:r>
              <a:rPr lang="en-US" sz="2400" dirty="0" smtClean="0">
                <a:latin typeface="Calibri" pitchFamily="34" charset="0"/>
                <a:cs typeface="Calibri" pitchFamily="34" charset="0"/>
              </a:rPr>
              <a:t>for the administration of competitive policy. The administrative setup should take a proactive stand to be specified and adopted to promote competition by enabling free and fair competition. The CCI in the ACT has been entrusted with the following basic conditions </a:t>
            </a:r>
            <a:endParaRPr lang="en-US" sz="2400" dirty="0" smtClean="0">
              <a:latin typeface="Calibri" pitchFamily="34" charset="0"/>
              <a:cs typeface="Calibri" pitchFamily="34" charset="0"/>
            </a:endParaRPr>
          </a:p>
          <a:p>
            <a:pPr algn="just"/>
            <a:endParaRPr lang="en-US" sz="2400" dirty="0" smtClean="0">
              <a:latin typeface="Calibri" pitchFamily="34" charset="0"/>
              <a:cs typeface="Calibri" pitchFamily="34" charset="0"/>
            </a:endParaRPr>
          </a:p>
          <a:p>
            <a:pPr algn="just"/>
            <a:r>
              <a:rPr lang="en-US" sz="2400" dirty="0" smtClean="0">
                <a:latin typeface="Calibri" pitchFamily="34" charset="0"/>
                <a:cs typeface="Calibri" pitchFamily="34" charset="0"/>
              </a:rPr>
              <a:t>A) Administration </a:t>
            </a:r>
            <a:r>
              <a:rPr lang="en-US" sz="2400" dirty="0" smtClean="0">
                <a:latin typeface="Calibri" pitchFamily="34" charset="0"/>
                <a:cs typeface="Calibri" pitchFamily="34" charset="0"/>
              </a:rPr>
              <a:t>and enforcement of competition law and competition policy to enable economic efficiency and consumer welfare </a:t>
            </a:r>
            <a:endParaRPr lang="en-US" sz="2400" dirty="0" smtClean="0">
              <a:latin typeface="Calibri" pitchFamily="34" charset="0"/>
              <a:cs typeface="Calibri" pitchFamily="34" charset="0"/>
            </a:endParaRPr>
          </a:p>
          <a:p>
            <a:pPr algn="just"/>
            <a:endParaRPr lang="en-US" sz="2400" dirty="0" smtClean="0">
              <a:latin typeface="Calibri" pitchFamily="34" charset="0"/>
              <a:cs typeface="Calibri" pitchFamily="34" charset="0"/>
            </a:endParaRPr>
          </a:p>
          <a:p>
            <a:pPr algn="just"/>
            <a:r>
              <a:rPr lang="en-US" sz="2400" dirty="0" smtClean="0">
                <a:latin typeface="Calibri" pitchFamily="34" charset="0"/>
                <a:cs typeface="Calibri" pitchFamily="34" charset="0"/>
              </a:rPr>
              <a:t>B) Involvement proactively in government policy formulation to ensure that markets remain fair, free open flexible and adaptable. </a:t>
            </a: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5" name="object 2"/>
          <p:cNvSpPr txBox="1"/>
          <p:nvPr/>
        </p:nvSpPr>
        <p:spPr>
          <a:xfrm>
            <a:off x="533400" y="493311"/>
            <a:ext cx="8229600" cy="5368136"/>
          </a:xfrm>
          <a:prstGeom prst="rect">
            <a:avLst/>
          </a:prstGeom>
        </p:spPr>
        <p:txBody>
          <a:bodyPr vert="horz" wrap="square" lIns="0" tIns="12700" rIns="0" bIns="0" rtlCol="0">
            <a:spAutoFit/>
          </a:bodyPr>
          <a:lstStyle/>
          <a:p>
            <a:pPr algn="just"/>
            <a:endParaRPr lang="en-US" sz="2400" b="1" dirty="0" smtClean="0">
              <a:solidFill>
                <a:srgbClr val="FF0000"/>
              </a:solidFill>
              <a:latin typeface="Calibri" pitchFamily="34" charset="0"/>
              <a:cs typeface="Calibri" pitchFamily="34" charset="0"/>
            </a:endParaRPr>
          </a:p>
          <a:p>
            <a:pPr algn="just"/>
            <a:r>
              <a:rPr lang="en-US" sz="2400" dirty="0" smtClean="0">
                <a:latin typeface="Calibri" pitchFamily="34" charset="0"/>
                <a:cs typeface="Calibri" pitchFamily="34" charset="0"/>
              </a:rPr>
              <a:t>With effect from such date as the Central Government may, </a:t>
            </a:r>
            <a:r>
              <a:rPr lang="en-US" sz="2400" dirty="0" smtClean="0">
                <a:latin typeface="Calibri" pitchFamily="34" charset="0"/>
                <a:cs typeface="Calibri" pitchFamily="34" charset="0"/>
              </a:rPr>
              <a:t>by notification</a:t>
            </a:r>
            <a:r>
              <a:rPr lang="en-US" sz="2400" dirty="0" smtClean="0">
                <a:latin typeface="Calibri" pitchFamily="34" charset="0"/>
                <a:cs typeface="Calibri" pitchFamily="34" charset="0"/>
              </a:rPr>
              <a:t>, appoint, there shall be established, for </a:t>
            </a:r>
            <a:r>
              <a:rPr lang="en-US" sz="2400" dirty="0" smtClean="0">
                <a:latin typeface="Calibri" pitchFamily="34" charset="0"/>
                <a:cs typeface="Calibri" pitchFamily="34" charset="0"/>
              </a:rPr>
              <a:t>the purposes </a:t>
            </a:r>
            <a:r>
              <a:rPr lang="en-US" sz="2400" dirty="0" smtClean="0">
                <a:latin typeface="Calibri" pitchFamily="34" charset="0"/>
                <a:cs typeface="Calibri" pitchFamily="34" charset="0"/>
              </a:rPr>
              <a:t>of this Act, a Commission to be called </a:t>
            </a:r>
            <a:r>
              <a:rPr lang="en-US" sz="2400" dirty="0" smtClean="0">
                <a:latin typeface="Calibri" pitchFamily="34" charset="0"/>
                <a:cs typeface="Calibri" pitchFamily="34" charset="0"/>
              </a:rPr>
              <a:t>the ‘Competition </a:t>
            </a:r>
            <a:r>
              <a:rPr lang="en-US" sz="2400" dirty="0" smtClean="0">
                <a:latin typeface="Calibri" pitchFamily="34" charset="0"/>
                <a:cs typeface="Calibri" pitchFamily="34" charset="0"/>
              </a:rPr>
              <a:t>Commission of India</a:t>
            </a:r>
            <a:r>
              <a:rPr lang="en-US" sz="2400" dirty="0" smtClean="0">
                <a:latin typeface="Calibri" pitchFamily="34" charset="0"/>
                <a:cs typeface="Calibri" pitchFamily="34" charset="0"/>
              </a:rPr>
              <a:t>’.</a:t>
            </a:r>
          </a:p>
          <a:p>
            <a:pPr algn="just">
              <a:lnSpc>
                <a:spcPct val="50000"/>
              </a:lnSpc>
            </a:pPr>
            <a:endParaRPr lang="en-US" sz="2400" dirty="0" smtClean="0">
              <a:latin typeface="Calibri" pitchFamily="34" charset="0"/>
              <a:cs typeface="Calibri" pitchFamily="34" charset="0"/>
            </a:endParaRPr>
          </a:p>
          <a:p>
            <a:pPr algn="just"/>
            <a:r>
              <a:rPr lang="en-US" sz="2400" dirty="0" smtClean="0">
                <a:latin typeface="Calibri" pitchFamily="34" charset="0"/>
                <a:cs typeface="Calibri" pitchFamily="34" charset="0"/>
              </a:rPr>
              <a:t>The </a:t>
            </a:r>
            <a:r>
              <a:rPr lang="en-US" sz="2400" dirty="0" smtClean="0">
                <a:latin typeface="Calibri" pitchFamily="34" charset="0"/>
                <a:cs typeface="Calibri" pitchFamily="34" charset="0"/>
              </a:rPr>
              <a:t>Commission shall be a body corporate by the </a:t>
            </a:r>
            <a:r>
              <a:rPr lang="en-US" sz="2400" dirty="0" smtClean="0">
                <a:latin typeface="Calibri" pitchFamily="34" charset="0"/>
                <a:cs typeface="Calibri" pitchFamily="34" charset="0"/>
              </a:rPr>
              <a:t>name aforesaid </a:t>
            </a:r>
            <a:r>
              <a:rPr lang="en-US" sz="2400" dirty="0" smtClean="0">
                <a:latin typeface="Calibri" pitchFamily="34" charset="0"/>
                <a:cs typeface="Calibri" pitchFamily="34" charset="0"/>
              </a:rPr>
              <a:t>having perpetual succession and a common seal </a:t>
            </a:r>
            <a:r>
              <a:rPr lang="en-US" sz="2400" dirty="0" smtClean="0">
                <a:latin typeface="Calibri" pitchFamily="34" charset="0"/>
                <a:cs typeface="Calibri" pitchFamily="34" charset="0"/>
              </a:rPr>
              <a:t>with power</a:t>
            </a:r>
            <a:r>
              <a:rPr lang="en-US" sz="2400" dirty="0" smtClean="0">
                <a:latin typeface="Calibri" pitchFamily="34" charset="0"/>
                <a:cs typeface="Calibri" pitchFamily="34" charset="0"/>
              </a:rPr>
              <a:t>, subject to the provisions of this Act, to acquire, </a:t>
            </a:r>
            <a:r>
              <a:rPr lang="en-US" sz="2400" dirty="0" smtClean="0">
                <a:latin typeface="Calibri" pitchFamily="34" charset="0"/>
                <a:cs typeface="Calibri" pitchFamily="34" charset="0"/>
              </a:rPr>
              <a:t>hold and </a:t>
            </a:r>
            <a:r>
              <a:rPr lang="en-US" sz="2400" dirty="0" smtClean="0">
                <a:latin typeface="Calibri" pitchFamily="34" charset="0"/>
                <a:cs typeface="Calibri" pitchFamily="34" charset="0"/>
              </a:rPr>
              <a:t>dispose of property, both movable and immovable, and </a:t>
            </a:r>
            <a:r>
              <a:rPr lang="en-US" sz="2400" dirty="0" smtClean="0">
                <a:latin typeface="Calibri" pitchFamily="34" charset="0"/>
                <a:cs typeface="Calibri" pitchFamily="34" charset="0"/>
              </a:rPr>
              <a:t>to contract </a:t>
            </a:r>
            <a:r>
              <a:rPr lang="en-US" sz="2400" dirty="0" smtClean="0">
                <a:latin typeface="Calibri" pitchFamily="34" charset="0"/>
                <a:cs typeface="Calibri" pitchFamily="34" charset="0"/>
              </a:rPr>
              <a:t>and shall, by the said name, sue or be </a:t>
            </a:r>
            <a:r>
              <a:rPr lang="en-US" sz="2400" dirty="0" smtClean="0">
                <a:latin typeface="Calibri" pitchFamily="34" charset="0"/>
                <a:cs typeface="Calibri" pitchFamily="34" charset="0"/>
              </a:rPr>
              <a:t>sued. The head office </a:t>
            </a:r>
            <a:r>
              <a:rPr lang="en-US" sz="2400" dirty="0" smtClean="0">
                <a:latin typeface="Calibri" pitchFamily="34" charset="0"/>
                <a:cs typeface="Calibri" pitchFamily="34" charset="0"/>
              </a:rPr>
              <a:t>of the Commission shall be at such place as </a:t>
            </a:r>
            <a:r>
              <a:rPr lang="en-US" sz="2400" dirty="0" smtClean="0">
                <a:latin typeface="Calibri" pitchFamily="34" charset="0"/>
                <a:cs typeface="Calibri" pitchFamily="34" charset="0"/>
              </a:rPr>
              <a:t>the Central </a:t>
            </a:r>
            <a:r>
              <a:rPr lang="en-US" sz="2400" dirty="0" smtClean="0">
                <a:latin typeface="Calibri" pitchFamily="34" charset="0"/>
                <a:cs typeface="Calibri" pitchFamily="34" charset="0"/>
              </a:rPr>
              <a:t>Government shall decide from time to </a:t>
            </a:r>
            <a:r>
              <a:rPr lang="en-US" sz="2400" dirty="0" smtClean="0">
                <a:latin typeface="Calibri" pitchFamily="34" charset="0"/>
                <a:cs typeface="Calibri" pitchFamily="34" charset="0"/>
              </a:rPr>
              <a:t>time. The </a:t>
            </a:r>
            <a:r>
              <a:rPr lang="en-US" sz="2400" dirty="0" smtClean="0">
                <a:latin typeface="Calibri" pitchFamily="34" charset="0"/>
                <a:cs typeface="Calibri" pitchFamily="34" charset="0"/>
              </a:rPr>
              <a:t>Commission may establish offices at other places in India</a:t>
            </a:r>
            <a:r>
              <a:rPr lang="en-US" sz="2400" dirty="0" smtClean="0">
                <a:latin typeface="Calibri" pitchFamily="34" charset="0"/>
                <a:cs typeface="Calibri" pitchFamily="34" charset="0"/>
              </a:rPr>
              <a:t>. - </a:t>
            </a:r>
            <a:r>
              <a:rPr lang="en-US" sz="2400" b="1" dirty="0" smtClean="0">
                <a:latin typeface="Calibri" pitchFamily="34" charset="0"/>
                <a:cs typeface="Calibri" pitchFamily="34" charset="0"/>
              </a:rPr>
              <a:t>The Competition Act 2002,Sec.7,(1-4)</a:t>
            </a:r>
            <a:endParaRPr lang="en-US" sz="2400" b="1" dirty="0" smtClean="0">
              <a:solidFill>
                <a:srgbClr val="FF0000"/>
              </a:solidFill>
              <a:latin typeface="Calibri" pitchFamily="34" charset="0"/>
              <a:cs typeface="Calibri" pitchFamily="34" charset="0"/>
            </a:endParaRP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4" name="object 2"/>
          <p:cNvSpPr txBox="1"/>
          <p:nvPr/>
        </p:nvSpPr>
        <p:spPr>
          <a:xfrm>
            <a:off x="533400" y="381000"/>
            <a:ext cx="8229600" cy="6229911"/>
          </a:xfrm>
          <a:prstGeom prst="rect">
            <a:avLst/>
          </a:prstGeom>
        </p:spPr>
        <p:txBody>
          <a:bodyPr vert="horz" wrap="square" lIns="0" tIns="12700" rIns="0" bIns="0" rtlCol="0">
            <a:spAutoFit/>
          </a:bodyPr>
          <a:lstStyle/>
          <a:p>
            <a:pPr algn="just"/>
            <a:r>
              <a:rPr lang="en-US" sz="2600" b="1" dirty="0" smtClean="0">
                <a:solidFill>
                  <a:srgbClr val="FF0000"/>
                </a:solidFill>
                <a:latin typeface="Calibri" pitchFamily="34" charset="0"/>
                <a:cs typeface="Calibri" pitchFamily="34" charset="0"/>
              </a:rPr>
              <a:t>Composition Of The </a:t>
            </a:r>
            <a:r>
              <a:rPr lang="en-US" sz="2600" b="1" dirty="0" smtClean="0">
                <a:solidFill>
                  <a:srgbClr val="FF0000"/>
                </a:solidFill>
                <a:latin typeface="Calibri" pitchFamily="34" charset="0"/>
                <a:cs typeface="Calibri" pitchFamily="34" charset="0"/>
              </a:rPr>
              <a:t>Commission:</a:t>
            </a:r>
          </a:p>
          <a:p>
            <a:pPr algn="just"/>
            <a:endParaRPr lang="en-US" sz="2200" dirty="0" smtClean="0">
              <a:latin typeface="Calibri" pitchFamily="34" charset="0"/>
              <a:cs typeface="Calibri" pitchFamily="34" charset="0"/>
            </a:endParaRPr>
          </a:p>
          <a:p>
            <a:pPr algn="just">
              <a:buFont typeface="Wingdings" pitchFamily="2" charset="2"/>
              <a:buChar char="ü"/>
            </a:pPr>
            <a:r>
              <a:rPr lang="en-US" sz="2200" dirty="0" smtClean="0">
                <a:latin typeface="Calibri" pitchFamily="34" charset="0"/>
                <a:cs typeface="Calibri" pitchFamily="34" charset="0"/>
              </a:rPr>
              <a:t>The </a:t>
            </a:r>
            <a:r>
              <a:rPr lang="en-US" sz="2200" dirty="0" smtClean="0">
                <a:latin typeface="Calibri" pitchFamily="34" charset="0"/>
                <a:cs typeface="Calibri" pitchFamily="34" charset="0"/>
              </a:rPr>
              <a:t>Commission has a Chairperson and six members of </a:t>
            </a:r>
            <a:r>
              <a:rPr lang="en-US" sz="2200" dirty="0" smtClean="0">
                <a:latin typeface="Calibri" pitchFamily="34" charset="0"/>
                <a:cs typeface="Calibri" pitchFamily="34" charset="0"/>
              </a:rPr>
              <a:t>the Commission shall be appointed by the Central Government.</a:t>
            </a:r>
          </a:p>
          <a:p>
            <a:pPr algn="just">
              <a:buFont typeface="Wingdings" pitchFamily="2" charset="2"/>
              <a:buChar char="ü"/>
            </a:pPr>
            <a:r>
              <a:rPr lang="en-US" sz="2200" dirty="0" smtClean="0">
                <a:latin typeface="Calibri" pitchFamily="34" charset="0"/>
                <a:cs typeface="Calibri" pitchFamily="34" charset="0"/>
              </a:rPr>
              <a:t>The </a:t>
            </a:r>
            <a:r>
              <a:rPr lang="en-US" sz="2200" dirty="0" smtClean="0">
                <a:latin typeface="Calibri" pitchFamily="34" charset="0"/>
                <a:cs typeface="Calibri" pitchFamily="34" charset="0"/>
              </a:rPr>
              <a:t>term of office is for five years. (</a:t>
            </a:r>
            <a:r>
              <a:rPr lang="en-US" sz="2200" dirty="0" smtClean="0">
                <a:latin typeface="Calibri" pitchFamily="34" charset="0"/>
                <a:cs typeface="Calibri" pitchFamily="34" charset="0"/>
              </a:rPr>
              <a:t>sec.9-11)</a:t>
            </a:r>
          </a:p>
          <a:p>
            <a:pPr algn="just">
              <a:buFont typeface="Wingdings" pitchFamily="2" charset="2"/>
              <a:buChar char="ü"/>
            </a:pPr>
            <a:r>
              <a:rPr lang="en-US" sz="2200" dirty="0" smtClean="0">
                <a:latin typeface="Calibri" pitchFamily="34" charset="0"/>
                <a:cs typeface="Calibri" pitchFamily="34" charset="0"/>
              </a:rPr>
              <a:t>Selection </a:t>
            </a:r>
            <a:r>
              <a:rPr lang="en-US" sz="2200" dirty="0" smtClean="0">
                <a:latin typeface="Calibri" pitchFamily="34" charset="0"/>
                <a:cs typeface="Calibri" pitchFamily="34" charset="0"/>
              </a:rPr>
              <a:t>Committee includes Chief Justice of India or </a:t>
            </a:r>
            <a:r>
              <a:rPr lang="en-US" sz="2200" dirty="0" smtClean="0">
                <a:latin typeface="Calibri" pitchFamily="34" charset="0"/>
                <a:cs typeface="Calibri" pitchFamily="34" charset="0"/>
              </a:rPr>
              <a:t>his nominee</a:t>
            </a:r>
            <a:r>
              <a:rPr lang="en-US" sz="2200" dirty="0" smtClean="0">
                <a:latin typeface="Calibri" pitchFamily="34" charset="0"/>
                <a:cs typeface="Calibri" pitchFamily="34" charset="0"/>
              </a:rPr>
              <a:t>, Secretary in the Ministry of Corporate </a:t>
            </a:r>
            <a:r>
              <a:rPr lang="en-US" sz="2200" dirty="0" smtClean="0">
                <a:latin typeface="Calibri" pitchFamily="34" charset="0"/>
                <a:cs typeface="Calibri" pitchFamily="34" charset="0"/>
              </a:rPr>
              <a:t>Affairs</a:t>
            </a:r>
          </a:p>
          <a:p>
            <a:pPr algn="just"/>
            <a:endParaRPr lang="en-US" sz="2200" dirty="0" smtClean="0">
              <a:latin typeface="Calibri" pitchFamily="34" charset="0"/>
              <a:cs typeface="Calibri" pitchFamily="34" charset="0"/>
            </a:endParaRPr>
          </a:p>
          <a:p>
            <a:pPr algn="just"/>
            <a:r>
              <a:rPr lang="en-US" sz="2600" b="1" dirty="0" smtClean="0">
                <a:solidFill>
                  <a:srgbClr val="FF0000"/>
                </a:solidFill>
                <a:latin typeface="Calibri" pitchFamily="34" charset="0"/>
                <a:cs typeface="Calibri" pitchFamily="34" charset="0"/>
              </a:rPr>
              <a:t>Principles </a:t>
            </a:r>
            <a:r>
              <a:rPr lang="en-US" sz="2600" b="1" dirty="0" smtClean="0">
                <a:solidFill>
                  <a:srgbClr val="FF0000"/>
                </a:solidFill>
                <a:latin typeface="Calibri" pitchFamily="34" charset="0"/>
                <a:cs typeface="Calibri" pitchFamily="34" charset="0"/>
              </a:rPr>
              <a:t>of CCI: </a:t>
            </a:r>
            <a:endParaRPr lang="en-US" sz="2600" b="1" dirty="0" smtClean="0">
              <a:solidFill>
                <a:srgbClr val="FF0000"/>
              </a:solidFill>
              <a:latin typeface="Calibri" pitchFamily="34" charset="0"/>
              <a:cs typeface="Calibri" pitchFamily="34" charset="0"/>
            </a:endParaRPr>
          </a:p>
          <a:p>
            <a:pPr algn="just"/>
            <a:r>
              <a:rPr lang="en-US" sz="2200" dirty="0" smtClean="0">
                <a:latin typeface="Calibri" pitchFamily="34" charset="0"/>
                <a:cs typeface="Calibri" pitchFamily="34" charset="0"/>
              </a:rPr>
              <a:t>The </a:t>
            </a:r>
            <a:r>
              <a:rPr lang="en-US" sz="2200" dirty="0" smtClean="0">
                <a:latin typeface="Calibri" pitchFamily="34" charset="0"/>
                <a:cs typeface="Calibri" pitchFamily="34" charset="0"/>
              </a:rPr>
              <a:t>competition commission of India is being guided by the following principles in its approach to its work: </a:t>
            </a:r>
            <a:endParaRPr lang="en-US" sz="2200" dirty="0" smtClean="0">
              <a:latin typeface="Calibri" pitchFamily="34" charset="0"/>
              <a:cs typeface="Calibri" pitchFamily="34" charset="0"/>
            </a:endParaRPr>
          </a:p>
          <a:p>
            <a:pPr algn="just"/>
            <a:r>
              <a:rPr lang="en-US" sz="2200" dirty="0" smtClean="0">
                <a:latin typeface="Calibri" pitchFamily="34" charset="0"/>
                <a:cs typeface="Calibri" pitchFamily="34" charset="0"/>
              </a:rPr>
              <a:t>1. </a:t>
            </a:r>
            <a:r>
              <a:rPr lang="en-US" sz="2200" dirty="0" smtClean="0">
                <a:latin typeface="Calibri" pitchFamily="34" charset="0"/>
                <a:cs typeface="Calibri" pitchFamily="34" charset="0"/>
              </a:rPr>
              <a:t>To be in line with markets; have good understanding of market forces. </a:t>
            </a:r>
            <a:endParaRPr lang="en-US" sz="2200" dirty="0" smtClean="0">
              <a:latin typeface="Calibri" pitchFamily="34" charset="0"/>
              <a:cs typeface="Calibri" pitchFamily="34" charset="0"/>
            </a:endParaRPr>
          </a:p>
          <a:p>
            <a:pPr algn="just"/>
            <a:r>
              <a:rPr lang="en-US" sz="2200" dirty="0" smtClean="0">
                <a:latin typeface="Calibri" pitchFamily="34" charset="0"/>
                <a:cs typeface="Calibri" pitchFamily="34" charset="0"/>
              </a:rPr>
              <a:t>2. To </a:t>
            </a:r>
            <a:r>
              <a:rPr lang="en-US" sz="2200" dirty="0" smtClean="0">
                <a:latin typeface="Calibri" pitchFamily="34" charset="0"/>
                <a:cs typeface="Calibri" pitchFamily="34" charset="0"/>
              </a:rPr>
              <a:t>minimize costs of compliance by enterprises and cost </a:t>
            </a:r>
            <a:r>
              <a:rPr lang="en-US" sz="2200" dirty="0" smtClean="0">
                <a:latin typeface="Calibri" pitchFamily="34" charset="0"/>
                <a:cs typeface="Calibri" pitchFamily="34" charset="0"/>
              </a:rPr>
              <a:t>of enforcement </a:t>
            </a:r>
            <a:r>
              <a:rPr lang="en-US" sz="2200" dirty="0" smtClean="0">
                <a:latin typeface="Calibri" pitchFamily="34" charset="0"/>
                <a:cs typeface="Calibri" pitchFamily="34" charset="0"/>
              </a:rPr>
              <a:t>by </a:t>
            </a:r>
            <a:r>
              <a:rPr lang="en-US" sz="2200" dirty="0" smtClean="0">
                <a:latin typeface="Calibri" pitchFamily="34" charset="0"/>
                <a:cs typeface="Calibri" pitchFamily="34" charset="0"/>
              </a:rPr>
              <a:t>commission.</a:t>
            </a:r>
          </a:p>
          <a:p>
            <a:pPr algn="just"/>
            <a:r>
              <a:rPr lang="en-US" sz="2200" dirty="0" smtClean="0">
                <a:latin typeface="Calibri" pitchFamily="34" charset="0"/>
                <a:cs typeface="Calibri" pitchFamily="34" charset="0"/>
              </a:rPr>
              <a:t>3. </a:t>
            </a:r>
            <a:r>
              <a:rPr lang="en-US" sz="2200" dirty="0" smtClean="0">
                <a:latin typeface="Calibri" pitchFamily="34" charset="0"/>
                <a:cs typeface="Calibri" pitchFamily="34" charset="0"/>
              </a:rPr>
              <a:t>To maintain confidentiality of business information; to </a:t>
            </a:r>
            <a:r>
              <a:rPr lang="en-US" sz="2200" dirty="0" smtClean="0">
                <a:latin typeface="Calibri" pitchFamily="34" charset="0"/>
                <a:cs typeface="Calibri" pitchFamily="34" charset="0"/>
              </a:rPr>
              <a:t>maintain transparency </a:t>
            </a:r>
            <a:r>
              <a:rPr lang="en-US" sz="2200" dirty="0" smtClean="0">
                <a:latin typeface="Calibri" pitchFamily="34" charset="0"/>
                <a:cs typeface="Calibri" pitchFamily="34" charset="0"/>
              </a:rPr>
              <a:t>in </a:t>
            </a:r>
            <a:r>
              <a:rPr lang="en-US" sz="2200" dirty="0" smtClean="0">
                <a:latin typeface="Calibri" pitchFamily="34" charset="0"/>
                <a:cs typeface="Calibri" pitchFamily="34" charset="0"/>
              </a:rPr>
              <a:t>Commission’s </a:t>
            </a:r>
            <a:r>
              <a:rPr lang="en-US" sz="2200" dirty="0" smtClean="0">
                <a:latin typeface="Calibri" pitchFamily="34" charset="0"/>
                <a:cs typeface="Calibri" pitchFamily="34" charset="0"/>
              </a:rPr>
              <a:t>own </a:t>
            </a:r>
            <a:r>
              <a:rPr lang="en-US" sz="2200" dirty="0" smtClean="0">
                <a:latin typeface="Calibri" pitchFamily="34" charset="0"/>
                <a:cs typeface="Calibri" pitchFamily="34" charset="0"/>
              </a:rPr>
              <a:t>operation. </a:t>
            </a:r>
          </a:p>
          <a:p>
            <a:pPr algn="just"/>
            <a:r>
              <a:rPr lang="en-US" sz="2200" dirty="0" smtClean="0">
                <a:latin typeface="Calibri" pitchFamily="34" charset="0"/>
                <a:cs typeface="Calibri" pitchFamily="34" charset="0"/>
              </a:rPr>
              <a:t>4. </a:t>
            </a:r>
            <a:r>
              <a:rPr lang="en-US" sz="2200" dirty="0" smtClean="0">
                <a:latin typeface="Calibri" pitchFamily="34" charset="0"/>
                <a:cs typeface="Calibri" pitchFamily="34" charset="0"/>
              </a:rPr>
              <a:t>To maintain a consultative approach. </a:t>
            </a:r>
            <a:endParaRPr lang="en-US" sz="2200" dirty="0" smtClean="0">
              <a:latin typeface="Calibri" pitchFamily="34" charset="0"/>
              <a:cs typeface="Calibri" pitchFamily="34" charset="0"/>
            </a:endParaRPr>
          </a:p>
          <a:p>
            <a:pPr algn="just"/>
            <a:r>
              <a:rPr lang="en-US" sz="2200" dirty="0" smtClean="0">
                <a:latin typeface="Calibri" pitchFamily="34" charset="0"/>
                <a:cs typeface="Calibri" pitchFamily="34" charset="0"/>
              </a:rPr>
              <a:t>5. </a:t>
            </a:r>
            <a:r>
              <a:rPr lang="en-US" sz="2200" dirty="0" smtClean="0">
                <a:latin typeface="Calibri" pitchFamily="34" charset="0"/>
                <a:cs typeface="Calibri" pitchFamily="34" charset="0"/>
              </a:rPr>
              <a:t>To be a professional body, equipped with requisite skills </a:t>
            </a:r>
            <a:endParaRPr lang="en-US" sz="2200" dirty="0" smtClean="0">
              <a:latin typeface="Calibri" pitchFamily="34" charset="0"/>
              <a:cs typeface="Calibri" pitchFamily="34" charset="0"/>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4" name="object 2"/>
          <p:cNvSpPr txBox="1"/>
          <p:nvPr/>
        </p:nvSpPr>
        <p:spPr>
          <a:xfrm>
            <a:off x="533400" y="381000"/>
            <a:ext cx="8153400" cy="6045245"/>
          </a:xfrm>
          <a:prstGeom prst="rect">
            <a:avLst/>
          </a:prstGeom>
        </p:spPr>
        <p:txBody>
          <a:bodyPr vert="horz" wrap="square" lIns="0" tIns="12700" rIns="0" bIns="0" rtlCol="0">
            <a:spAutoFit/>
          </a:bodyPr>
          <a:lstStyle/>
          <a:p>
            <a:r>
              <a:rPr lang="en-US" sz="2800" b="1" dirty="0" smtClean="0">
                <a:solidFill>
                  <a:srgbClr val="FF0000"/>
                </a:solidFill>
                <a:latin typeface="Calibri" pitchFamily="34" charset="0"/>
                <a:cs typeface="Calibri" pitchFamily="34" charset="0"/>
              </a:rPr>
              <a:t>Duties </a:t>
            </a:r>
            <a:r>
              <a:rPr lang="en-US" sz="2800" b="1" dirty="0" smtClean="0">
                <a:solidFill>
                  <a:srgbClr val="FF0000"/>
                </a:solidFill>
              </a:rPr>
              <a:t>of the </a:t>
            </a:r>
            <a:r>
              <a:rPr lang="en-US" sz="2800" b="1" dirty="0" smtClean="0">
                <a:solidFill>
                  <a:srgbClr val="FF0000"/>
                </a:solidFill>
              </a:rPr>
              <a:t>CCI</a:t>
            </a:r>
            <a:r>
              <a:rPr lang="en-US" sz="2800" b="1" dirty="0" smtClean="0">
                <a:solidFill>
                  <a:srgbClr val="FF0000"/>
                </a:solidFill>
                <a:latin typeface="Calibri" pitchFamily="34" charset="0"/>
                <a:cs typeface="Calibri" pitchFamily="34" charset="0"/>
              </a:rPr>
              <a:t>:</a:t>
            </a:r>
          </a:p>
          <a:p>
            <a:endParaRPr lang="en-US" sz="2800" b="1" dirty="0" smtClean="0">
              <a:latin typeface="Calibri" pitchFamily="34" charset="0"/>
              <a:cs typeface="Calibri" pitchFamily="34" charset="0"/>
            </a:endParaRPr>
          </a:p>
          <a:p>
            <a:pPr marL="514350" indent="-514350" algn="just">
              <a:lnSpc>
                <a:spcPct val="150000"/>
              </a:lnSpc>
              <a:buFont typeface="+mj-lt"/>
              <a:buAutoNum type="arabicPeriod"/>
            </a:pPr>
            <a:r>
              <a:rPr lang="en-US" sz="2800" dirty="0" smtClean="0">
                <a:latin typeface="Calibri" pitchFamily="34" charset="0"/>
                <a:cs typeface="Calibri" pitchFamily="34" charset="0"/>
              </a:rPr>
              <a:t>Eliminate </a:t>
            </a:r>
            <a:r>
              <a:rPr lang="en-US" sz="2800" dirty="0" smtClean="0">
                <a:latin typeface="Calibri" pitchFamily="34" charset="0"/>
                <a:cs typeface="Calibri" pitchFamily="34" charset="0"/>
              </a:rPr>
              <a:t>practices having adverse </a:t>
            </a:r>
            <a:r>
              <a:rPr lang="en-US" sz="2800" dirty="0" smtClean="0">
                <a:latin typeface="Calibri" pitchFamily="34" charset="0"/>
                <a:cs typeface="Calibri" pitchFamily="34" charset="0"/>
              </a:rPr>
              <a:t>effect on competition,</a:t>
            </a:r>
          </a:p>
          <a:p>
            <a:pPr marL="514350" indent="-514350" algn="just">
              <a:lnSpc>
                <a:spcPct val="150000"/>
              </a:lnSpc>
              <a:buFont typeface="+mj-lt"/>
              <a:buAutoNum type="arabicPeriod"/>
            </a:pPr>
            <a:r>
              <a:rPr lang="en-US" sz="2800" dirty="0" smtClean="0">
                <a:latin typeface="Calibri" pitchFamily="34" charset="0"/>
                <a:cs typeface="Calibri" pitchFamily="34" charset="0"/>
              </a:rPr>
              <a:t>Promote </a:t>
            </a:r>
            <a:r>
              <a:rPr lang="en-US" sz="2800" dirty="0" smtClean="0">
                <a:latin typeface="Calibri" pitchFamily="34" charset="0"/>
                <a:cs typeface="Calibri" pitchFamily="34" charset="0"/>
              </a:rPr>
              <a:t>and sustain </a:t>
            </a:r>
            <a:r>
              <a:rPr lang="en-US" sz="2800" dirty="0" smtClean="0">
                <a:latin typeface="Calibri" pitchFamily="34" charset="0"/>
                <a:cs typeface="Calibri" pitchFamily="34" charset="0"/>
              </a:rPr>
              <a:t>competition,</a:t>
            </a:r>
          </a:p>
          <a:p>
            <a:pPr marL="514350" indent="-514350" algn="just">
              <a:lnSpc>
                <a:spcPct val="150000"/>
              </a:lnSpc>
              <a:buFont typeface="+mj-lt"/>
              <a:buAutoNum type="arabicPeriod"/>
            </a:pPr>
            <a:r>
              <a:rPr lang="en-US" sz="2800" dirty="0" smtClean="0">
                <a:latin typeface="Calibri" pitchFamily="34" charset="0"/>
                <a:cs typeface="Calibri" pitchFamily="34" charset="0"/>
              </a:rPr>
              <a:t>Protect </a:t>
            </a:r>
            <a:r>
              <a:rPr lang="en-US" sz="2800" dirty="0" smtClean="0">
                <a:latin typeface="Calibri" pitchFamily="34" charset="0"/>
                <a:cs typeface="Calibri" pitchFamily="34" charset="0"/>
              </a:rPr>
              <a:t>the interests of the </a:t>
            </a:r>
            <a:r>
              <a:rPr lang="en-US" sz="2800" dirty="0" smtClean="0">
                <a:latin typeface="Calibri" pitchFamily="34" charset="0"/>
                <a:cs typeface="Calibri" pitchFamily="34" charset="0"/>
              </a:rPr>
              <a:t>consumers,</a:t>
            </a:r>
          </a:p>
          <a:p>
            <a:pPr marL="514350" indent="-514350" algn="just">
              <a:lnSpc>
                <a:spcPct val="150000"/>
              </a:lnSpc>
              <a:buFont typeface="+mj-lt"/>
              <a:buAutoNum type="arabicPeriod"/>
            </a:pPr>
            <a:r>
              <a:rPr lang="en-US" sz="2800" dirty="0" smtClean="0">
                <a:latin typeface="Calibri" pitchFamily="34" charset="0"/>
                <a:cs typeface="Calibri" pitchFamily="34" charset="0"/>
              </a:rPr>
              <a:t>Ensure </a:t>
            </a:r>
            <a:r>
              <a:rPr lang="en-US" sz="2800" dirty="0" smtClean="0">
                <a:latin typeface="Calibri" pitchFamily="34" charset="0"/>
                <a:cs typeface="Calibri" pitchFamily="34" charset="0"/>
              </a:rPr>
              <a:t>freedom of trade carried on </a:t>
            </a:r>
            <a:r>
              <a:rPr lang="en-US" sz="2800" dirty="0" smtClean="0">
                <a:latin typeface="Calibri" pitchFamily="34" charset="0"/>
                <a:cs typeface="Calibri" pitchFamily="34" charset="0"/>
              </a:rPr>
              <a:t>by other </a:t>
            </a:r>
            <a:r>
              <a:rPr lang="en-US" sz="2800" dirty="0" smtClean="0">
                <a:latin typeface="Calibri" pitchFamily="34" charset="0"/>
                <a:cs typeface="Calibri" pitchFamily="34" charset="0"/>
              </a:rPr>
              <a:t>participants in the </a:t>
            </a:r>
            <a:r>
              <a:rPr lang="en-US" sz="2800" dirty="0" smtClean="0">
                <a:latin typeface="Calibri" pitchFamily="34" charset="0"/>
                <a:cs typeface="Calibri" pitchFamily="34" charset="0"/>
              </a:rPr>
              <a:t>market,</a:t>
            </a:r>
          </a:p>
          <a:p>
            <a:pPr marL="514350" indent="-514350" algn="just">
              <a:lnSpc>
                <a:spcPct val="150000"/>
              </a:lnSpc>
              <a:buFont typeface="+mj-lt"/>
              <a:buAutoNum type="arabicPeriod"/>
            </a:pPr>
            <a:r>
              <a:rPr lang="en-US" sz="2800" dirty="0" smtClean="0">
                <a:latin typeface="Calibri" pitchFamily="34" charset="0"/>
                <a:cs typeface="Calibri" pitchFamily="34" charset="0"/>
              </a:rPr>
              <a:t>Conduct </a:t>
            </a:r>
            <a:r>
              <a:rPr lang="en-US" sz="2800" dirty="0" smtClean="0">
                <a:latin typeface="Calibri" pitchFamily="34" charset="0"/>
                <a:cs typeface="Calibri" pitchFamily="34" charset="0"/>
              </a:rPr>
              <a:t>enquiry into cases of abuse </a:t>
            </a:r>
            <a:r>
              <a:rPr lang="en-US" sz="2800" dirty="0" smtClean="0">
                <a:latin typeface="Calibri" pitchFamily="34" charset="0"/>
                <a:cs typeface="Calibri" pitchFamily="34" charset="0"/>
              </a:rPr>
              <a:t>of dominant </a:t>
            </a:r>
            <a:r>
              <a:rPr lang="en-US" sz="2800" dirty="0" smtClean="0">
                <a:latin typeface="Calibri" pitchFamily="34" charset="0"/>
                <a:cs typeface="Calibri" pitchFamily="34" charset="0"/>
              </a:rPr>
              <a:t>position and combinations.</a:t>
            </a:r>
            <a:endParaRPr lang="en-US" sz="2400" dirty="0" smtClean="0">
              <a:latin typeface="Calibri" pitchFamily="34" charset="0"/>
              <a:cs typeface="Calibri" pitchFamily="34" charset="0"/>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sp>
        <p:nvSpPr>
          <p:cNvPr id="4" name="object 2"/>
          <p:cNvSpPr txBox="1"/>
          <p:nvPr/>
        </p:nvSpPr>
        <p:spPr>
          <a:xfrm>
            <a:off x="533400" y="381000"/>
            <a:ext cx="8153400" cy="5245026"/>
          </a:xfrm>
          <a:prstGeom prst="rect">
            <a:avLst/>
          </a:prstGeom>
        </p:spPr>
        <p:txBody>
          <a:bodyPr vert="horz" wrap="square" lIns="0" tIns="12700" rIns="0" bIns="0" rtlCol="0">
            <a:spAutoFit/>
          </a:bodyPr>
          <a:lstStyle/>
          <a:p>
            <a:pPr algn="just"/>
            <a:r>
              <a:rPr lang="en-US" sz="2800" b="1" dirty="0" smtClean="0">
                <a:solidFill>
                  <a:srgbClr val="FF0000"/>
                </a:solidFill>
                <a:latin typeface="Calibri" pitchFamily="34" charset="0"/>
                <a:cs typeface="Calibri" pitchFamily="34" charset="0"/>
              </a:rPr>
              <a:t>Powers &amp; Functions Of the</a:t>
            </a:r>
            <a:r>
              <a:rPr lang="en-US" sz="2800" b="1" dirty="0" smtClean="0">
                <a:solidFill>
                  <a:srgbClr val="FF0000"/>
                </a:solidFill>
              </a:rPr>
              <a:t> CCI</a:t>
            </a:r>
            <a:r>
              <a:rPr lang="en-US" sz="2800" b="1" dirty="0" smtClean="0">
                <a:solidFill>
                  <a:srgbClr val="FF0000"/>
                </a:solidFill>
                <a:latin typeface="Calibri" pitchFamily="34" charset="0"/>
                <a:cs typeface="Calibri" pitchFamily="34" charset="0"/>
              </a:rPr>
              <a:t>:</a:t>
            </a:r>
          </a:p>
          <a:p>
            <a:pPr algn="just">
              <a:lnSpc>
                <a:spcPct val="150000"/>
              </a:lnSpc>
            </a:pPr>
            <a:endParaRPr lang="en-US" sz="2600" b="1" dirty="0" smtClean="0">
              <a:solidFill>
                <a:srgbClr val="FF0000"/>
              </a:solidFill>
              <a:latin typeface="Calibri" pitchFamily="34" charset="0"/>
              <a:cs typeface="Calibri" pitchFamily="34" charset="0"/>
            </a:endParaRPr>
          </a:p>
          <a:p>
            <a:pPr marL="514350" indent="-514350" algn="just">
              <a:lnSpc>
                <a:spcPct val="150000"/>
              </a:lnSpc>
              <a:buFont typeface="+mj-lt"/>
              <a:buAutoNum type="arabicPeriod"/>
            </a:pPr>
            <a:r>
              <a:rPr lang="en-US" sz="2600" dirty="0" smtClean="0">
                <a:latin typeface="Calibri" pitchFamily="34" charset="0"/>
                <a:cs typeface="Calibri" pitchFamily="34" charset="0"/>
              </a:rPr>
              <a:t>Inquiry into certain agreements ( section 19</a:t>
            </a:r>
            <a:r>
              <a:rPr lang="en-US" sz="2600" dirty="0" smtClean="0">
                <a:latin typeface="Calibri" pitchFamily="34" charset="0"/>
                <a:cs typeface="Calibri" pitchFamily="34" charset="0"/>
              </a:rPr>
              <a:t>).</a:t>
            </a:r>
          </a:p>
          <a:p>
            <a:pPr marL="514350" indent="-514350" algn="just">
              <a:lnSpc>
                <a:spcPct val="150000"/>
              </a:lnSpc>
              <a:buFont typeface="+mj-lt"/>
              <a:buAutoNum type="arabicPeriod"/>
            </a:pPr>
            <a:r>
              <a:rPr lang="en-US" sz="2600" dirty="0" smtClean="0">
                <a:latin typeface="Calibri" pitchFamily="34" charset="0"/>
                <a:cs typeface="Calibri" pitchFamily="34" charset="0"/>
              </a:rPr>
              <a:t>Inquiry </a:t>
            </a:r>
            <a:r>
              <a:rPr lang="en-US" sz="2600" dirty="0" smtClean="0">
                <a:latin typeface="Calibri" pitchFamily="34" charset="0"/>
                <a:cs typeface="Calibri" pitchFamily="34" charset="0"/>
              </a:rPr>
              <a:t>whether an Enterprise enjoys dominant </a:t>
            </a:r>
            <a:r>
              <a:rPr lang="en-US" sz="2600" dirty="0" smtClean="0">
                <a:latin typeface="Calibri" pitchFamily="34" charset="0"/>
                <a:cs typeface="Calibri" pitchFamily="34" charset="0"/>
              </a:rPr>
              <a:t>position.</a:t>
            </a:r>
          </a:p>
          <a:p>
            <a:pPr marL="514350" indent="-514350" algn="just">
              <a:lnSpc>
                <a:spcPct val="150000"/>
              </a:lnSpc>
              <a:buFont typeface="+mj-lt"/>
              <a:buAutoNum type="arabicPeriod"/>
            </a:pPr>
            <a:r>
              <a:rPr lang="en-US" sz="2600" dirty="0" smtClean="0">
                <a:latin typeface="Calibri" pitchFamily="34" charset="0"/>
                <a:cs typeface="Calibri" pitchFamily="34" charset="0"/>
              </a:rPr>
              <a:t>Inquiry </a:t>
            </a:r>
            <a:r>
              <a:rPr lang="en-US" sz="2600" dirty="0" smtClean="0">
                <a:latin typeface="Calibri" pitchFamily="34" charset="0"/>
                <a:cs typeface="Calibri" pitchFamily="34" charset="0"/>
              </a:rPr>
              <a:t>into combination by commission ( section 20</a:t>
            </a:r>
            <a:r>
              <a:rPr lang="en-US" sz="2600" dirty="0" smtClean="0">
                <a:latin typeface="Calibri" pitchFamily="34" charset="0"/>
                <a:cs typeface="Calibri" pitchFamily="34" charset="0"/>
              </a:rPr>
              <a:t>).</a:t>
            </a:r>
          </a:p>
          <a:p>
            <a:pPr marL="514350" indent="-514350" algn="just">
              <a:lnSpc>
                <a:spcPct val="150000"/>
              </a:lnSpc>
              <a:buFont typeface="+mj-lt"/>
              <a:buAutoNum type="arabicPeriod"/>
            </a:pPr>
            <a:r>
              <a:rPr lang="en-US" sz="2600" dirty="0" smtClean="0">
                <a:latin typeface="Calibri" pitchFamily="34" charset="0"/>
                <a:cs typeface="Calibri" pitchFamily="34" charset="0"/>
              </a:rPr>
              <a:t>Power </a:t>
            </a:r>
            <a:r>
              <a:rPr lang="en-US" sz="2600" dirty="0" smtClean="0">
                <a:latin typeface="Calibri" pitchFamily="34" charset="0"/>
                <a:cs typeface="Calibri" pitchFamily="34" charset="0"/>
              </a:rPr>
              <a:t>to award compensation (section 34</a:t>
            </a:r>
            <a:r>
              <a:rPr lang="en-US" sz="2600" dirty="0" smtClean="0">
                <a:latin typeface="Calibri" pitchFamily="34" charset="0"/>
                <a:cs typeface="Calibri" pitchFamily="34" charset="0"/>
              </a:rPr>
              <a:t>).</a:t>
            </a:r>
          </a:p>
          <a:p>
            <a:pPr marL="514350" indent="-514350" algn="just">
              <a:lnSpc>
                <a:spcPct val="150000"/>
              </a:lnSpc>
              <a:buFont typeface="+mj-lt"/>
              <a:buAutoNum type="arabicPeriod"/>
            </a:pPr>
            <a:r>
              <a:rPr lang="en-US" sz="2600" dirty="0" smtClean="0">
                <a:latin typeface="Calibri" pitchFamily="34" charset="0"/>
                <a:cs typeface="Calibri" pitchFamily="34" charset="0"/>
              </a:rPr>
              <a:t>P</a:t>
            </a:r>
            <a:r>
              <a:rPr lang="en-US" sz="2600" dirty="0" smtClean="0">
                <a:latin typeface="Calibri" pitchFamily="34" charset="0"/>
                <a:cs typeface="Calibri" pitchFamily="34" charset="0"/>
              </a:rPr>
              <a:t>ower </a:t>
            </a:r>
            <a:r>
              <a:rPr lang="en-US" sz="2600" dirty="0" smtClean="0">
                <a:latin typeface="Calibri" pitchFamily="34" charset="0"/>
                <a:cs typeface="Calibri" pitchFamily="34" charset="0"/>
              </a:rPr>
              <a:t>of commission to regulate its own </a:t>
            </a:r>
            <a:r>
              <a:rPr lang="en-US" sz="2600" dirty="0" smtClean="0">
                <a:latin typeface="Calibri" pitchFamily="34" charset="0"/>
                <a:cs typeface="Calibri" pitchFamily="34" charset="0"/>
              </a:rPr>
              <a:t>procedure.</a:t>
            </a:r>
          </a:p>
          <a:p>
            <a:pPr marL="514350" indent="-514350" algn="just">
              <a:lnSpc>
                <a:spcPct val="150000"/>
              </a:lnSpc>
              <a:buFont typeface="+mj-lt"/>
              <a:buAutoNum type="arabicPeriod"/>
            </a:pPr>
            <a:r>
              <a:rPr lang="en-US" sz="2600" dirty="0" smtClean="0">
                <a:latin typeface="Calibri" pitchFamily="34" charset="0"/>
                <a:cs typeface="Calibri" pitchFamily="34" charset="0"/>
              </a:rPr>
              <a:t>P</a:t>
            </a:r>
            <a:r>
              <a:rPr lang="en-US" sz="2600" dirty="0" smtClean="0">
                <a:latin typeface="Calibri" pitchFamily="34" charset="0"/>
                <a:cs typeface="Calibri" pitchFamily="34" charset="0"/>
              </a:rPr>
              <a:t>ower </a:t>
            </a:r>
            <a:r>
              <a:rPr lang="en-US" sz="2600" dirty="0" smtClean="0">
                <a:latin typeface="Calibri" pitchFamily="34" charset="0"/>
                <a:cs typeface="Calibri" pitchFamily="34" charset="0"/>
              </a:rPr>
              <a:t>to review its own orders ( section 37</a:t>
            </a:r>
            <a:r>
              <a:rPr lang="en-US" sz="2600" dirty="0" smtClean="0">
                <a:latin typeface="Calibri" pitchFamily="34" charset="0"/>
                <a:cs typeface="Calibri" pitchFamily="34" charset="0"/>
              </a:rPr>
              <a:t>).</a:t>
            </a:r>
          </a:p>
          <a:p>
            <a:pPr marL="514350" indent="-514350" algn="just">
              <a:lnSpc>
                <a:spcPct val="150000"/>
              </a:lnSpc>
              <a:buFont typeface="+mj-lt"/>
              <a:buAutoNum type="arabicPeriod"/>
            </a:pPr>
            <a:r>
              <a:rPr lang="en-US" sz="2600" dirty="0" smtClean="0">
                <a:latin typeface="Calibri" pitchFamily="34" charset="0"/>
                <a:cs typeface="Calibri" pitchFamily="34" charset="0"/>
              </a:rPr>
              <a:t>P</a:t>
            </a:r>
            <a:r>
              <a:rPr lang="en-US" sz="2600" dirty="0" smtClean="0">
                <a:latin typeface="Calibri" pitchFamily="34" charset="0"/>
                <a:cs typeface="Calibri" pitchFamily="34" charset="0"/>
              </a:rPr>
              <a:t>ower </a:t>
            </a:r>
            <a:r>
              <a:rPr lang="en-US" sz="2600" dirty="0" smtClean="0">
                <a:latin typeface="Calibri" pitchFamily="34" charset="0"/>
                <a:cs typeface="Calibri" pitchFamily="34" charset="0"/>
              </a:rPr>
              <a:t>to impose lesser penalty.</a:t>
            </a:r>
            <a:endParaRPr lang="en-US" sz="2600" dirty="0" smtClean="0">
              <a:latin typeface="Calibri" pitchFamily="34" charset="0"/>
              <a:cs typeface="Calibri" pitchFamily="34" charset="0"/>
            </a:endParaRP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7</a:t>
            </a:fld>
            <a:endParaRPr lang="en-US" dirty="0"/>
          </a:p>
        </p:txBody>
      </p:sp>
      <p:sp>
        <p:nvSpPr>
          <p:cNvPr id="4" name="object 2"/>
          <p:cNvSpPr txBox="1"/>
          <p:nvPr/>
        </p:nvSpPr>
        <p:spPr>
          <a:xfrm>
            <a:off x="533400" y="381000"/>
            <a:ext cx="8153400" cy="5737468"/>
          </a:xfrm>
          <a:prstGeom prst="rect">
            <a:avLst/>
          </a:prstGeom>
        </p:spPr>
        <p:txBody>
          <a:bodyPr vert="horz" wrap="square" lIns="0" tIns="12700" rIns="0" bIns="0" rtlCol="0">
            <a:spAutoFit/>
          </a:bodyPr>
          <a:lstStyle/>
          <a:p>
            <a:pPr algn="just"/>
            <a:endParaRPr lang="en-US" sz="2800" b="1" dirty="0" smtClean="0">
              <a:solidFill>
                <a:srgbClr val="FF0000"/>
              </a:solidFill>
              <a:latin typeface="Calibri" pitchFamily="34" charset="0"/>
              <a:cs typeface="Calibri" pitchFamily="34" charset="0"/>
            </a:endParaRPr>
          </a:p>
          <a:p>
            <a:pPr algn="just"/>
            <a:r>
              <a:rPr lang="en-US" sz="2800" b="1" dirty="0" smtClean="0">
                <a:solidFill>
                  <a:srgbClr val="FF0000"/>
                </a:solidFill>
                <a:latin typeface="Calibri" pitchFamily="34" charset="0"/>
                <a:cs typeface="Calibri" pitchFamily="34" charset="0"/>
              </a:rPr>
              <a:t>Competition </a:t>
            </a:r>
            <a:r>
              <a:rPr lang="en-US" sz="2800" b="1" dirty="0" smtClean="0">
                <a:solidFill>
                  <a:srgbClr val="FF0000"/>
                </a:solidFill>
                <a:latin typeface="Calibri" pitchFamily="34" charset="0"/>
                <a:cs typeface="Calibri" pitchFamily="34" charset="0"/>
              </a:rPr>
              <a:t>Appellate </a:t>
            </a:r>
            <a:r>
              <a:rPr lang="en-US" sz="2800" b="1" dirty="0" smtClean="0">
                <a:solidFill>
                  <a:srgbClr val="FF0000"/>
                </a:solidFill>
                <a:latin typeface="Calibri" pitchFamily="34" charset="0"/>
                <a:cs typeface="Calibri" pitchFamily="34" charset="0"/>
              </a:rPr>
              <a:t>Tribunal:</a:t>
            </a:r>
          </a:p>
          <a:p>
            <a:pPr algn="just"/>
            <a:endParaRPr lang="en-US" sz="2800" b="1" dirty="0" smtClean="0">
              <a:solidFill>
                <a:srgbClr val="FF0000"/>
              </a:solidFill>
              <a:latin typeface="Calibri" pitchFamily="34" charset="0"/>
              <a:cs typeface="Calibri" pitchFamily="34" charset="0"/>
            </a:endParaRPr>
          </a:p>
          <a:p>
            <a:pPr algn="just"/>
            <a:r>
              <a:rPr lang="en-US" sz="2400" dirty="0" smtClean="0">
                <a:latin typeface="Calibri" pitchFamily="34" charset="0"/>
                <a:cs typeface="Calibri" pitchFamily="34" charset="0"/>
              </a:rPr>
              <a:t>The </a:t>
            </a:r>
            <a:r>
              <a:rPr lang="en-US" sz="2400" dirty="0" smtClean="0">
                <a:latin typeface="Calibri" pitchFamily="34" charset="0"/>
                <a:cs typeface="Calibri" pitchFamily="34" charset="0"/>
              </a:rPr>
              <a:t>Competition Appellate Tribunal (COMPAT) is a quasi-judicial body constituted under the provisions of the Competition Act, 2002, as amended by Competition (Amendment) Act, 2007. COMPAT is headed by a Chairperson, who shall be a serving/ retired Judge of Supreme Court of India or serving/retired Chief Justice of a High Court or qualified to be a Judge of Supreme Court or Chief Justice of a High Court. The Members shall be eminent persons from socio-economic fields. </a:t>
            </a:r>
            <a:endParaRPr lang="en-US" sz="2400" dirty="0" smtClean="0">
              <a:latin typeface="Calibri" pitchFamily="34" charset="0"/>
              <a:cs typeface="Calibri" pitchFamily="34" charset="0"/>
            </a:endParaRPr>
          </a:p>
          <a:p>
            <a:pPr algn="just"/>
            <a:endParaRPr lang="en-US" sz="2400" dirty="0" smtClean="0">
              <a:latin typeface="Calibri" pitchFamily="34" charset="0"/>
              <a:cs typeface="Calibri" pitchFamily="34" charset="0"/>
            </a:endParaRPr>
          </a:p>
          <a:p>
            <a:pPr algn="just"/>
            <a:r>
              <a:rPr lang="en-US" sz="2400" dirty="0" smtClean="0">
                <a:latin typeface="Calibri" pitchFamily="34" charset="0"/>
                <a:cs typeface="Calibri" pitchFamily="34" charset="0"/>
              </a:rPr>
              <a:t>COMPAT </a:t>
            </a:r>
            <a:r>
              <a:rPr lang="en-US" sz="2400" dirty="0" smtClean="0">
                <a:latin typeface="Calibri" pitchFamily="34" charset="0"/>
                <a:cs typeface="Calibri" pitchFamily="34" charset="0"/>
              </a:rPr>
              <a:t>adjudicates appeals against the orders of the Competition Commission of India and also adjudicates the claims of compensation that may arise from the findings of CCI or itself</a:t>
            </a:r>
            <a:r>
              <a:rPr lang="en-US" sz="2400" dirty="0" smtClean="0">
                <a:latin typeface="Calibri" pitchFamily="34" charset="0"/>
                <a:cs typeface="Calibri" pitchFamily="34" charset="0"/>
              </a:rPr>
              <a:t>.</a:t>
            </a:r>
            <a:endParaRPr lang="en-US" sz="2400" dirty="0" smtClean="0">
              <a:latin typeface="Calibri" pitchFamily="34" charset="0"/>
              <a:cs typeface="Calibri" pitchFamily="34" charset="0"/>
            </a:endParaRP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8</a:t>
            </a:fld>
            <a:endParaRPr lang="en-US" dirty="0"/>
          </a:p>
        </p:txBody>
      </p:sp>
      <p:sp>
        <p:nvSpPr>
          <p:cNvPr id="4" name="object 2"/>
          <p:cNvSpPr txBox="1"/>
          <p:nvPr/>
        </p:nvSpPr>
        <p:spPr>
          <a:xfrm>
            <a:off x="533400" y="381000"/>
            <a:ext cx="8153400" cy="2967479"/>
          </a:xfrm>
          <a:prstGeom prst="rect">
            <a:avLst/>
          </a:prstGeom>
        </p:spPr>
        <p:txBody>
          <a:bodyPr vert="horz" wrap="square" lIns="0" tIns="12700" rIns="0" bIns="0" rtlCol="0">
            <a:spAutoFit/>
          </a:bodyPr>
          <a:lstStyle/>
          <a:p>
            <a:pPr algn="just"/>
            <a:endParaRPr lang="en-US" sz="2400" dirty="0" smtClean="0">
              <a:latin typeface="Calibri" pitchFamily="34" charset="0"/>
              <a:cs typeface="Calibri" pitchFamily="34" charset="0"/>
            </a:endParaRPr>
          </a:p>
          <a:p>
            <a:pPr algn="just"/>
            <a:r>
              <a:rPr lang="en-US" sz="2400" dirty="0" smtClean="0">
                <a:latin typeface="Calibri" pitchFamily="34" charset="0"/>
                <a:cs typeface="Calibri" pitchFamily="34" charset="0"/>
              </a:rPr>
              <a:t>After </a:t>
            </a:r>
            <a:r>
              <a:rPr lang="en-US" sz="2400" dirty="0" smtClean="0">
                <a:latin typeface="Calibri" pitchFamily="34" charset="0"/>
                <a:cs typeface="Calibri" pitchFamily="34" charset="0"/>
              </a:rPr>
              <a:t>the dissolution of the erstwhile Monopolies and Restrictive Trade Practices (MRTP) Commission, the Government of India vide Ordinance dated 14.10.2010, vested the COMPAT with powers to hear and dispose of pending cases, dealt with by the-then MRTP Commission. About 1,825 pending cases were transferred to COMPAT, out of which 1,583 cases have been disposed of by the end of December, 2012. </a:t>
            </a:r>
            <a:endParaRPr lang="en-US" sz="2400" dirty="0" smtClean="0">
              <a:latin typeface="Calibri" pitchFamily="34" charset="0"/>
              <a:cs typeface="Calibri" pitchFamily="34" charset="0"/>
            </a:endParaRPr>
          </a:p>
        </p:txBody>
      </p:sp>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2819400"/>
            <a:ext cx="7772400" cy="1143000"/>
          </a:xfrm>
        </p:spPr>
        <p:txBody>
          <a:bodyPr/>
          <a:lstStyle/>
          <a:p>
            <a:pPr algn="ctr"/>
            <a:r>
              <a:rPr lang="en-US" sz="5000" dirty="0">
                <a:solidFill>
                  <a:srgbClr val="FF0000"/>
                </a:solidFill>
              </a:rPr>
              <a:t>Thank You</a:t>
            </a:r>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9</a:t>
            </a:fld>
            <a:endParaRPr lang="en-US" dirty="0"/>
          </a:p>
        </p:txBody>
      </p:sp>
    </p:spTree>
  </p:cSld>
  <p:clrMapOvr>
    <a:masterClrMapping/>
  </p:clrMapOvr>
  <p:transition spd="slow">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4411</TotalTime>
  <Words>743</Words>
  <Application>Microsoft Office PowerPoint</Application>
  <PresentationFormat>On-screen Show (4:3)</PresentationFormat>
  <Paragraphs>66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Aspect</vt:lpstr>
      <vt:lpstr>WELCOME  Class: B.Com – Part-2  Subject: Business Regulatory Framework TOPIC:  Competition Act, 2002 – Competition Commission of India (CCI)Part -C</vt:lpstr>
      <vt:lpstr>Slide 2</vt:lpstr>
      <vt:lpstr>Slide 3</vt:lpstr>
      <vt:lpstr>Slide 4</vt:lpstr>
      <vt:lpstr>Slide 5</vt:lpstr>
      <vt:lpstr>Slide 6</vt:lpstr>
      <vt:lpstr>Slide 7</vt:lpstr>
      <vt:lpstr>Slide 8</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417</cp:revision>
  <dcterms:created xsi:type="dcterms:W3CDTF">2011-08-23T10:02:56Z</dcterms:created>
  <dcterms:modified xsi:type="dcterms:W3CDTF">2020-05-28T08:12:35Z</dcterms:modified>
</cp:coreProperties>
</file>